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99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05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08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5535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508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429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88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33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897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723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735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97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6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99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02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96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570A-7416-4668-B22B-48763ADAB6DF}" type="datetimeFigureOut">
              <a:rPr lang="es-CO" smtClean="0"/>
              <a:t>15/10/2015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CC2098-464F-4A70-8F7A-10FA31C7F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282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61708" y="-129685"/>
            <a:ext cx="10977685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115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896" y="3502078"/>
            <a:ext cx="3395561" cy="30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37141" y="-78171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Elipse 2"/>
          <p:cNvSpPr/>
          <p:nvPr/>
        </p:nvSpPr>
        <p:spPr>
          <a:xfrm>
            <a:off x="1893194" y="290164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PÉRDIDA DE CARGA </a:t>
            </a:r>
            <a:endParaRPr lang="es-CO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57114" y="2796841"/>
            <a:ext cx="4666447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32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pérdida de carga del filtro debe estar entre 0.10 m a 1.0 m. 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1559886"/>
            <a:ext cx="6274156" cy="50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37141" y="-39534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Elipse 2"/>
          <p:cNvSpPr/>
          <p:nvPr/>
        </p:nvSpPr>
        <p:spPr>
          <a:xfrm>
            <a:off x="1493950" y="167426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UNIDADES</a:t>
            </a:r>
            <a:endParaRPr lang="es-CO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00268" y="2281686"/>
            <a:ext cx="4331594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32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número mínimo de unidades de filtración lenta que debe tener la planta es dos. 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940" y="2085906"/>
            <a:ext cx="5964864" cy="39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37141" y="-116808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Elipse 2"/>
          <p:cNvSpPr/>
          <p:nvPr/>
        </p:nvSpPr>
        <p:spPr>
          <a:xfrm>
            <a:off x="1493950" y="90152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DISPOSITIVO DE CONTROL DE LA VELOCIDAD DE FILTRACIÓN </a:t>
            </a:r>
            <a:endParaRPr lang="es-CO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2378" y="1448220"/>
            <a:ext cx="5349025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A LA ENTRADA </a:t>
            </a:r>
            <a:endParaRPr lang="es-CO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colocar un orificio o vertedero que deje pasar un caudal constante.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canal de alimentación debe distribuir de manera uniforme el caudal que transporta entre todas las unidades</a:t>
            </a:r>
            <a:endParaRPr lang="es-C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26557" y="1448220"/>
            <a:ext cx="5409127" cy="356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A LA SALIDA  </a:t>
            </a:r>
            <a:endParaRPr lang="es-CO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este sistema la altura del agua en el filtro debe usarse para regular el caudal.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control de este sistema debe lograrse con un dispositivo hidráulico      </a:t>
            </a:r>
            <a:endParaRPr lang="es-C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se recomienda el control a la            e    entrada. 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8" y="4221508"/>
            <a:ext cx="4298628" cy="26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4045" y="1716080"/>
            <a:ext cx="6933127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conformado por drenes o por ladrillos de construcción. 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drenes laterales deben tener orificios de 2 a 4 mm de diámetro. separación entre drenes 2 </a:t>
            </a:r>
            <a:r>
              <a:rPr lang="es-CO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máximo; distancia de la  pared de separación 1 m máximo.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 sistemas de drenaje con ladrillo </a:t>
            </a:r>
            <a:r>
              <a:rPr lang="es-CO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forman canales. Deben ir con ranuras de 20 mm para el paso del agua filtrada. 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37141" y="-116808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1493950" y="90152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DRENAJE</a:t>
            </a:r>
            <a:endParaRPr lang="es-CO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262" y="1716080"/>
            <a:ext cx="4160949" cy="46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9543" y="1702137"/>
            <a:ext cx="3996744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CO" sz="32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aspado o remoción de la capa superficial del lecho de arena puede realizarse de forma manual o mecánica.  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37141" y="-116808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1493950" y="90152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000" b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DISPOSITIVO DE RASPADO DE LA CAPA SUPERFICIAL </a:t>
            </a:r>
            <a:endParaRPr lang="es-CO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140" y="2092213"/>
            <a:ext cx="6561613" cy="32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20114189">
            <a:off x="266578" y="1756165"/>
            <a:ext cx="5142132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DISEÑO </a:t>
            </a:r>
            <a:endParaRPr lang="es-CO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 el diseño de los filtros gruesos dinámicos y filtros gruesos ascendente.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337141" y="-116808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1493950" y="90152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000" b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FILTRACIÓN LENTA EN DIVERSAS ETAPAS</a:t>
            </a:r>
            <a:r>
              <a:rPr lang="es-CO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0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 rot="1335716">
            <a:off x="6382010" y="2116065"/>
            <a:ext cx="5365834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LIMPIEZA DE LA UNIDAD </a:t>
            </a:r>
            <a:endParaRPr lang="es-CO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Solo después de largos períodos de tiempo sea necesario realizar la limpieza manual de los filtros. 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45" y="3644721"/>
            <a:ext cx="5143500" cy="28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7252" y="-129685"/>
            <a:ext cx="8906605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80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CONTROL DE LOS </a:t>
            </a:r>
          </a:p>
          <a:p>
            <a:pPr algn="ctr"/>
            <a:r>
              <a:rPr lang="es-E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PROCESOS</a:t>
            </a:r>
          </a:p>
          <a:p>
            <a:pPr algn="ctr"/>
            <a:r>
              <a:rPr lang="es-E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Y OPERACIÓN </a:t>
            </a:r>
          </a:p>
          <a:p>
            <a:pPr algn="ctr"/>
            <a:r>
              <a:rPr lang="es-E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RAPIDOS</a:t>
            </a:r>
            <a:endParaRPr lang="es-E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30468">
            <a:off x="429096" y="2840503"/>
            <a:ext cx="2736312" cy="136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2183" y="1848698"/>
            <a:ext cx="5181040" cy="434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Lavados continuos y cambios del lecho filtrante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evitar formación de bolas de barro, consolidación del lecho filtrante, desplazamiento de la grava, entrampamiento de aire  o pérdidas de medio filtrante. </a:t>
            </a:r>
            <a:endParaRPr lang="es-CO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927441" y="-116808"/>
            <a:ext cx="43220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RAPIDOS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1493950" y="90152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MEDIO FILTRANTE </a:t>
            </a:r>
            <a:endParaRPr lang="es-CO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1" y="1848698"/>
            <a:ext cx="5604697" cy="34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9404" y="1586349"/>
            <a:ext cx="7997780" cy="455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para una correcta operación del filtro: </a:t>
            </a:r>
            <a:endParaRPr lang="es-C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Evitar turbulencias indebidas y agitación de la arena.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Mantener una buena coagulación del agua.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 turbiedad, el color y la pérdida de carga en el efluente del filtro. </a:t>
            </a:r>
            <a:endParaRPr lang="es-C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No producir pérdida de carga negativa en el lecho filtrante. </a:t>
            </a:r>
            <a:endParaRPr lang="es-C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 Lavar el filtro cuando alcance la pérdida de carga máxima permitida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596981" y="206064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CO" sz="2400" b="1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OPERACIÓN DEL FILTRO </a:t>
            </a:r>
            <a:endParaRPr lang="es-CO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27441" y="-116808"/>
            <a:ext cx="43220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RAPIDOS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038" y="1597907"/>
            <a:ext cx="2266950" cy="39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42445" y="1264259"/>
            <a:ext cx="8345509" cy="5010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medio filtrante compuesto por material granulado, inerte, durable y limpio. se usa arena exenta de  arcilla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debe contener más de 2% de carbonato de calcio y magnesio, para evitar se produzca cavitación en el medio filtrante. 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tamaño efectivo para la arena es del orden de 0.35 mm a 0.55 mm, con un coeficiente de uniformidad entre 2 y 4. 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espesor del lecho filtrante 0.8 m y 1.0 m.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37141" y="-78171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2021983" y="218941"/>
            <a:ext cx="5782614" cy="1045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COMPOSICIÓN DE LOS LECHOS FILTRANTES </a:t>
            </a:r>
            <a:endParaRPr lang="es-CO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2" y="1264259"/>
            <a:ext cx="2865192" cy="21341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5" y="4289310"/>
            <a:ext cx="2894030" cy="21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37141" y="-78171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Elipse 2"/>
          <p:cNvSpPr/>
          <p:nvPr/>
        </p:nvSpPr>
        <p:spPr>
          <a:xfrm>
            <a:off x="2060619" y="494162"/>
            <a:ext cx="5782614" cy="721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MEDIO DE SOPORTE </a:t>
            </a:r>
            <a:endParaRPr lang="es-CO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18445" y="1215379"/>
            <a:ext cx="9985420" cy="475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constituido por grava. Las piedras deben ser duras y redondeadas, con un peso específico superior a 2.5.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libre de limo, arena y materia orgánica.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 la Capa de grava se debe tener en cuenta dos valores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tamaño de los granos debe ser la grava más fina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del drenaje seleccionar la grava más gruesa. especificaciones para este medio de soporte. 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15443" t="41956" r="16582" b="36632"/>
          <a:stretch/>
        </p:blipFill>
        <p:spPr bwMode="auto">
          <a:xfrm>
            <a:off x="1674254" y="1287212"/>
            <a:ext cx="8178084" cy="2691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337141" y="-78171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2060619" y="275772"/>
            <a:ext cx="5859888" cy="870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MEDIO DE SOPORTE </a:t>
            </a:r>
            <a:endParaRPr lang="es-CO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376" y="4419249"/>
            <a:ext cx="3939193" cy="22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279" y="1849722"/>
            <a:ext cx="10431887" cy="349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onstituido por una cámara de distribución con compuertas y un aliviadero de rebose.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puede emplearse un vertedero triangular de pared delgada para aforar el afluente.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entrada del agua al filtro sea por medio de un vertedero ancho, de pared gruesa.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37141" y="-78171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1493950" y="128789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DISPOSITIVO DE ENTRADA</a:t>
            </a:r>
            <a:endParaRPr lang="es-CO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166" y="4327301"/>
            <a:ext cx="3706349" cy="23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0411" y="2622902"/>
            <a:ext cx="6096000" cy="1914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8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vertedero de control a una altura de por lo menos 0.1 m mayor que la cota del nivel máximo del lecho de arena.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37141" y="-78171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1493950" y="128789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DISPOSITIVO DE SALIDA</a:t>
            </a:r>
            <a:endParaRPr lang="es-CO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5" y="1207476"/>
            <a:ext cx="3812147" cy="54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37141" y="-78171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Elipse 2"/>
          <p:cNvSpPr/>
          <p:nvPr/>
        </p:nvSpPr>
        <p:spPr>
          <a:xfrm>
            <a:off x="1353310" y="386644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VELOCIDAD DE FILTRACION</a:t>
            </a:r>
            <a:endParaRPr lang="es-CO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778321" y="2551923"/>
            <a:ext cx="6096000" cy="21755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32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tasa de filtración de la unidad debe estar entre 2.4 m3/(m2.día) a 7.2 m3/(m2.día). 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VELOCIDAD DE FILTRACION para filtros l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0" y="2228046"/>
            <a:ext cx="4042938" cy="40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37141" y="-65292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37141" y="-65292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37141" y="-65292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Elipse 6"/>
          <p:cNvSpPr/>
          <p:nvPr/>
        </p:nvSpPr>
        <p:spPr>
          <a:xfrm>
            <a:off x="1936343" y="414363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ALTURA DEL AGUA SOBRE EL LECHO </a:t>
            </a:r>
            <a:endParaRPr lang="es-CO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85905" y="2761906"/>
            <a:ext cx="443462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32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altura del agua sobrenadante debe ser de 0.7 a 1 m. 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4" y="1648495"/>
            <a:ext cx="6121285" cy="42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37141" y="-78171"/>
            <a:ext cx="3940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FILTROS LENTOS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Elipse 2"/>
          <p:cNvSpPr/>
          <p:nvPr/>
        </p:nvSpPr>
        <p:spPr>
          <a:xfrm>
            <a:off x="1609860" y="358866"/>
            <a:ext cx="6349284" cy="978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VELOCIDAD A LA ENTRADA</a:t>
            </a:r>
            <a:endParaRPr lang="es-CO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0259" y="2178655"/>
            <a:ext cx="6096000" cy="2538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O" sz="3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36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velocidad máxima de flujo a la entrada debe ser de 0.1 m/h. 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274" y="1337659"/>
            <a:ext cx="42576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643</TotalTime>
  <Words>638</Words>
  <Application>Microsoft Office PowerPoint</Application>
  <PresentationFormat>Panorámica</PresentationFormat>
  <Paragraphs>90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20</cp:revision>
  <dcterms:created xsi:type="dcterms:W3CDTF">2015-10-14T17:32:20Z</dcterms:created>
  <dcterms:modified xsi:type="dcterms:W3CDTF">2015-10-15T14:20:52Z</dcterms:modified>
</cp:coreProperties>
</file>